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56" r:id="rId2"/>
    <p:sldId id="276" r:id="rId3"/>
    <p:sldId id="260" r:id="rId4"/>
    <p:sldId id="262" r:id="rId5"/>
    <p:sldId id="261" r:id="rId6"/>
    <p:sldId id="263" r:id="rId7"/>
    <p:sldId id="266" r:id="rId8"/>
    <p:sldId id="278" r:id="rId9"/>
    <p:sldId id="268" r:id="rId10"/>
    <p:sldId id="271" r:id="rId11"/>
    <p:sldId id="275" r:id="rId12"/>
    <p:sldId id="274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99" autoAdjust="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CA5EC-E085-430B-B647-64B9AF2C7277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4EA7F-0A3E-4250-9EF8-6755BB620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4EA7F-0A3E-4250-9EF8-6755BB6206F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EA5B61-DE95-49A7-A74A-770925AABA8B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5BFF44A-6705-43BF-B9DB-81A82DCAC7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festival.1september.ru/" TargetMode="External"/><Relationship Id="rId2" Type="http://schemas.openxmlformats.org/officeDocument/2006/relationships/hyperlink" Target="http://refdb.ru/images/515/1028492/74528fd3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alend.ru/img/content_events/i0/525.jpg" TargetMode="External"/><Relationship Id="rId5" Type="http://schemas.openxmlformats.org/officeDocument/2006/relationships/hyperlink" Target="http://files.vm.ru/photo/vecherka/2014/02/doc6dykb392x13101ki430t_800_480.jpg" TargetMode="External"/><Relationship Id="rId4" Type="http://schemas.openxmlformats.org/officeDocument/2006/relationships/hyperlink" Target="http://www.biograpedi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3419872" y="1916832"/>
            <a:ext cx="5105400" cy="309634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Обобщение понятия о показателе степени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>
                <a:solidFill>
                  <a:srgbClr val="002060"/>
                </a:solidFill>
              </a:rPr>
              <a:t>Алгебра и начала анализа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11 класс</a:t>
            </a:r>
            <a:r>
              <a:rPr lang="ru-RU" sz="2400" i="1" dirty="0" smtClean="0">
                <a:solidFill>
                  <a:srgbClr val="002060"/>
                </a:solidFill>
              </a:rPr>
              <a:t> 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учебник для 10-11 класса под ред</a:t>
            </a: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b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.Г. Мордковича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3491880" y="5301208"/>
            <a:ext cx="5114778" cy="12961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8" name="Picture 10" descr="http://refdb.ru/images/515/1028492/74528fd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2233195" cy="2808312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260350"/>
            <a:ext cx="6985000" cy="6196013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>
                <a:latin typeface="Bookman Old Style" pitchFamily="18" charset="0"/>
              </a:rPr>
              <a:t>“</a:t>
            </a:r>
            <a:r>
              <a:rPr lang="ru-RU" b="1" i="1" dirty="0" smtClean="0">
                <a:solidFill>
                  <a:srgbClr val="C00000"/>
                </a:solidFill>
                <a:latin typeface="Bookman Old Style" pitchFamily="18" charset="0"/>
              </a:rPr>
              <a:t>Математика – это музыка разума, 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  <a:latin typeface="Bookman Old Style" pitchFamily="18" charset="0"/>
              </a:rPr>
              <a:t> Музыка – это математика чувств</a:t>
            </a:r>
            <a:r>
              <a:rPr lang="ru-RU" b="1" i="1" dirty="0" smtClean="0">
                <a:latin typeface="Bookman Old Style" pitchFamily="18" charset="0"/>
              </a:rPr>
              <a:t>”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английский математик Джеймс Джозеф </a:t>
            </a:r>
            <a:r>
              <a:rPr lang="ru-RU" b="1" i="1" dirty="0" err="1" smtClean="0">
                <a:solidFill>
                  <a:srgbClr val="002060"/>
                </a:solidFill>
                <a:latin typeface="Bookman Old Style" pitchFamily="18" charset="0"/>
              </a:rPr>
              <a:t>Сильвестр</a:t>
            </a:r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endParaRPr lang="ru-RU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3" name="Picture 10" descr="http://refdb.ru/images/515/1028492/74528fd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4071942"/>
            <a:ext cx="1431535" cy="1800200"/>
          </a:xfrm>
          <a:prstGeom prst="rect">
            <a:avLst/>
          </a:prstGeom>
          <a:noFill/>
        </p:spPr>
      </p:pic>
      <p:pic>
        <p:nvPicPr>
          <p:cNvPr id="6" name="Picture 6" descr="https://s-media-cache-ak0.pinimg.com/originals/f3/7a/7e/f37a7ed89bae175486f3bbe34b8ad4d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143248"/>
            <a:ext cx="2240248" cy="17281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1760" y="260648"/>
            <a:ext cx="5760640" cy="6195088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Упростить:</a:t>
            </a:r>
          </a:p>
          <a:p>
            <a:r>
              <a:rPr lang="ru-RU" b="1" dirty="0" smtClean="0">
                <a:latin typeface="Bookman Old Style" pitchFamily="18" charset="0"/>
              </a:rPr>
              <a:t>а) </a:t>
            </a:r>
            <a:r>
              <a:rPr lang="ru-RU" b="1" dirty="0" err="1" smtClean="0">
                <a:latin typeface="Bookman Old Style" pitchFamily="18" charset="0"/>
              </a:rPr>
              <a:t>х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baseline="30000" dirty="0" smtClean="0">
                <a:latin typeface="Bookman Old Style" pitchFamily="18" charset="0"/>
              </a:rPr>
              <a:t>1/2∙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dirty="0" err="1" smtClean="0">
                <a:latin typeface="Bookman Old Style" pitchFamily="18" charset="0"/>
              </a:rPr>
              <a:t>√х</a:t>
            </a:r>
            <a:r>
              <a:rPr lang="ru-RU" b="1" dirty="0" smtClean="0">
                <a:latin typeface="Bookman Old Style" pitchFamily="18" charset="0"/>
              </a:rPr>
              <a:t>;</a:t>
            </a:r>
          </a:p>
          <a:p>
            <a:pPr>
              <a:buNone/>
            </a:pPr>
            <a:endParaRPr lang="ru-RU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Ответ:    Х</a:t>
            </a:r>
          </a:p>
          <a:p>
            <a:pPr>
              <a:buNone/>
            </a:pPr>
            <a:endParaRPr lang="ru-RU" dirty="0" smtClean="0">
              <a:latin typeface="Bookman Old Style" pitchFamily="18" charset="0"/>
            </a:endParaRPr>
          </a:p>
          <a:p>
            <a:r>
              <a:rPr lang="ru-RU" b="1" dirty="0" smtClean="0">
                <a:latin typeface="Bookman Old Style" pitchFamily="18" charset="0"/>
              </a:rPr>
              <a:t>б) у </a:t>
            </a:r>
            <a:r>
              <a:rPr lang="ru-RU" b="1" baseline="30000" dirty="0" smtClean="0">
                <a:latin typeface="Bookman Old Style" pitchFamily="18" charset="0"/>
              </a:rPr>
              <a:t>5/8∙</a:t>
            </a:r>
            <a:r>
              <a:rPr lang="ru-RU" b="1" dirty="0" smtClean="0">
                <a:latin typeface="Bookman Old Style" pitchFamily="18" charset="0"/>
              </a:rPr>
              <a:t>  у </a:t>
            </a:r>
            <a:r>
              <a:rPr lang="ru-RU" b="1" baseline="30000" dirty="0" smtClean="0">
                <a:latin typeface="Bookman Old Style" pitchFamily="18" charset="0"/>
              </a:rPr>
              <a:t>1/4</a:t>
            </a:r>
            <a:r>
              <a:rPr lang="ru-RU" b="1" dirty="0" smtClean="0">
                <a:latin typeface="Bookman Old Style" pitchFamily="18" charset="0"/>
              </a:rPr>
              <a:t> : у </a:t>
            </a:r>
            <a:r>
              <a:rPr lang="ru-RU" b="1" baseline="30000" dirty="0" smtClean="0">
                <a:latin typeface="Bookman Old Style" pitchFamily="18" charset="0"/>
              </a:rPr>
              <a:t>1/8  ;</a:t>
            </a:r>
            <a:endParaRPr lang="ru-RU" dirty="0" smtClean="0">
              <a:latin typeface="Bookman Old Style" pitchFamily="18" charset="0"/>
            </a:endParaRPr>
          </a:p>
          <a:p>
            <a:endParaRPr lang="ru-RU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Ответ:    у</a:t>
            </a:r>
          </a:p>
          <a:p>
            <a:pPr>
              <a:buNone/>
            </a:pPr>
            <a:endParaRPr lang="ru-RU" b="1" dirty="0" smtClean="0">
              <a:latin typeface="Bookman Old Style" pitchFamily="18" charset="0"/>
            </a:endParaRPr>
          </a:p>
          <a:p>
            <a:r>
              <a:rPr lang="ru-RU" b="1" dirty="0" smtClean="0">
                <a:latin typeface="Bookman Old Style" pitchFamily="18" charset="0"/>
              </a:rPr>
              <a:t>в) с </a:t>
            </a:r>
            <a:r>
              <a:rPr lang="ru-RU" b="1" baseline="30000" dirty="0" smtClean="0">
                <a:latin typeface="Bookman Old Style" pitchFamily="18" charset="0"/>
              </a:rPr>
              <a:t>0,4</a:t>
            </a:r>
            <a:r>
              <a:rPr lang="ru-RU" b="1" dirty="0" smtClean="0">
                <a:latin typeface="Bookman Old Style" pitchFamily="18" charset="0"/>
              </a:rPr>
              <a:t> с </a:t>
            </a:r>
            <a:r>
              <a:rPr lang="ru-RU" b="1" baseline="30000" dirty="0" smtClean="0">
                <a:latin typeface="Bookman Old Style" pitchFamily="18" charset="0"/>
              </a:rPr>
              <a:t>-0,3</a:t>
            </a:r>
            <a:r>
              <a:rPr lang="ru-RU" b="1" dirty="0" smtClean="0">
                <a:latin typeface="Bookman Old Style" pitchFamily="18" charset="0"/>
              </a:rPr>
              <a:t> с </a:t>
            </a:r>
            <a:r>
              <a:rPr lang="ru-RU" b="1" baseline="30000" dirty="0" smtClean="0">
                <a:latin typeface="Bookman Old Style" pitchFamily="18" charset="0"/>
              </a:rPr>
              <a:t>2,9.</a:t>
            </a:r>
            <a:endParaRPr lang="ru-RU" dirty="0" smtClean="0">
              <a:latin typeface="Bookman Old Style" pitchFamily="18" charset="0"/>
            </a:endParaRPr>
          </a:p>
          <a:p>
            <a:pPr>
              <a:buNone/>
            </a:pPr>
            <a:endParaRPr lang="ru-RU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Ответ:      с³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260350"/>
            <a:ext cx="2304256" cy="6192838"/>
          </a:xfrm>
        </p:spPr>
        <p:txBody>
          <a:bodyPr>
            <a:normAutofit/>
          </a:bodyPr>
          <a:lstStyle/>
          <a:p>
            <a:r>
              <a:rPr lang="ru-RU" sz="2800" i="1" dirty="0" err="1" smtClean="0"/>
              <a:t>Математи-ческая</a:t>
            </a:r>
            <a:r>
              <a:rPr lang="ru-RU" sz="2800" i="1" dirty="0" smtClean="0"/>
              <a:t> разминка</a:t>
            </a:r>
            <a:endParaRPr lang="ru-RU" sz="2800" dirty="0"/>
          </a:p>
        </p:txBody>
      </p:sp>
      <p:pic>
        <p:nvPicPr>
          <p:cNvPr id="5" name="Picture 6" descr="https://s-media-cache-ak0.pinimg.com/originals/f3/7a/7e/f37a7ed89bae175486f3bbe34b8ad4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57760"/>
            <a:ext cx="2240248" cy="1728192"/>
          </a:xfrm>
          <a:prstGeom prst="rect">
            <a:avLst/>
          </a:prstGeom>
          <a:noFill/>
        </p:spPr>
      </p:pic>
      <p:pic>
        <p:nvPicPr>
          <p:cNvPr id="6" name="Picture 10" descr="http://refdb.ru/images/515/1028492/74528fd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1431535" cy="1800200"/>
          </a:xfrm>
          <a:prstGeom prst="rect">
            <a:avLst/>
          </a:prstGeom>
          <a:noFill/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4283968" y="764704"/>
            <a:ext cx="288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260648"/>
            <a:ext cx="5976664" cy="61950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baseline="30000" dirty="0" smtClean="0"/>
              <a:t> </a:t>
            </a:r>
            <a:r>
              <a:rPr lang="ru-RU" b="1" dirty="0" smtClean="0"/>
              <a:t>     </a:t>
            </a:r>
            <a:r>
              <a:rPr lang="ru-RU" dirty="0" smtClean="0"/>
              <a:t>      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Вычислите:</a:t>
            </a:r>
          </a:p>
          <a:p>
            <a:pPr>
              <a:buNone/>
            </a:pPr>
            <a:r>
              <a:rPr lang="ru-RU" dirty="0" smtClean="0"/>
              <a:t>       </a:t>
            </a:r>
          </a:p>
          <a:p>
            <a:pPr>
              <a:buNone/>
            </a:pPr>
            <a:r>
              <a:rPr lang="ru-RU" dirty="0" smtClean="0"/>
              <a:t>       а) 4</a:t>
            </a:r>
            <a:r>
              <a:rPr lang="ru-RU" baseline="30000" dirty="0" smtClean="0"/>
              <a:t>-2</a:t>
            </a:r>
            <a:r>
              <a:rPr lang="ru-RU" dirty="0" smtClean="0"/>
              <a:t> :     ;                 </a:t>
            </a:r>
          </a:p>
          <a:p>
            <a:pPr>
              <a:buNone/>
            </a:pPr>
            <a:r>
              <a:rPr lang="ru-RU" dirty="0" smtClean="0"/>
              <a:t>                        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Ответ: </a:t>
            </a:r>
            <a:r>
              <a:rPr lang="ru-RU" sz="3600" b="1" dirty="0" smtClean="0">
                <a:solidFill>
                  <a:srgbClr val="FF0000"/>
                </a:solidFill>
                <a:latin typeface="Bookman Old Style" pitchFamily="18" charset="0"/>
              </a:rPr>
              <a:t>½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б) 9</a:t>
            </a:r>
            <a:r>
              <a:rPr lang="ru-RU" baseline="30000" dirty="0" smtClean="0"/>
              <a:t>-4</a:t>
            </a:r>
            <a:r>
              <a:rPr lang="ru-RU" dirty="0" smtClean="0"/>
              <a:t> : 3</a:t>
            </a:r>
            <a:r>
              <a:rPr lang="ru-RU" baseline="30000" dirty="0" smtClean="0"/>
              <a:t>-6</a:t>
            </a:r>
            <a:r>
              <a:rPr lang="ru-RU" dirty="0" smtClean="0"/>
              <a:t> ; </a:t>
            </a:r>
          </a:p>
          <a:p>
            <a:pPr>
              <a:buNone/>
            </a:pPr>
            <a:r>
              <a:rPr lang="ru-RU" dirty="0" smtClean="0"/>
              <a:t>                        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Ответ: 1 9</a:t>
            </a:r>
          </a:p>
          <a:p>
            <a:pPr>
              <a:buNone/>
            </a:pPr>
            <a:r>
              <a:rPr lang="ru-RU" dirty="0" smtClean="0"/>
              <a:t>          </a:t>
            </a:r>
          </a:p>
          <a:p>
            <a:pPr>
              <a:buNone/>
            </a:pPr>
            <a:r>
              <a:rPr lang="ru-RU" dirty="0" smtClean="0"/>
              <a:t>         </a:t>
            </a:r>
          </a:p>
          <a:p>
            <a:pPr>
              <a:buNone/>
            </a:pPr>
            <a:r>
              <a:rPr lang="ru-RU" dirty="0" smtClean="0"/>
              <a:t>       в)              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                        Ответ: 1 8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320675"/>
            <a:ext cx="2304256" cy="6276975"/>
          </a:xfrm>
        </p:spPr>
        <p:txBody>
          <a:bodyPr>
            <a:normAutofit/>
          </a:bodyPr>
          <a:lstStyle/>
          <a:p>
            <a:r>
              <a:rPr lang="ru-RU" sz="2800" i="1" dirty="0" err="1" smtClean="0"/>
              <a:t>Математи-ческая</a:t>
            </a:r>
            <a:r>
              <a:rPr lang="ru-RU" sz="2800" i="1" dirty="0" smtClean="0"/>
              <a:t> разминка</a:t>
            </a:r>
            <a:endParaRPr lang="ru-RU" sz="2800" dirty="0"/>
          </a:p>
        </p:txBody>
      </p:sp>
      <p:pic>
        <p:nvPicPr>
          <p:cNvPr id="5" name="Picture 6" descr="https://s-media-cache-ak0.pinimg.com/originals/f3/7a/7e/f37a7ed89bae175486f3bbe34b8ad4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14884"/>
            <a:ext cx="2240248" cy="1728192"/>
          </a:xfrm>
          <a:prstGeom prst="rect">
            <a:avLst/>
          </a:prstGeom>
          <a:noFill/>
        </p:spPr>
      </p:pic>
      <p:pic>
        <p:nvPicPr>
          <p:cNvPr id="6" name="Picture 10" descr="http://refdb.ru/images/515/1028492/74528fd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1431535" cy="1800200"/>
          </a:xfrm>
          <a:prstGeom prst="rect">
            <a:avLst/>
          </a:prstGeom>
          <a:noFill/>
        </p:spPr>
      </p:pic>
      <p:pic>
        <p:nvPicPr>
          <p:cNvPr id="7" name="Рисунок 6" descr="Image9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3933056"/>
            <a:ext cx="12241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Image90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1052736"/>
            <a:ext cx="5040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единительная линия 9"/>
          <p:cNvCxnSpPr/>
          <p:nvPr/>
        </p:nvCxnSpPr>
        <p:spPr>
          <a:xfrm flipH="1">
            <a:off x="6084168" y="2996952"/>
            <a:ext cx="144016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6372200" y="5589240"/>
            <a:ext cx="144016" cy="36004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260648"/>
            <a:ext cx="5040560" cy="61950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  <a:latin typeface="Bookman Old Style" pitchFamily="18" charset="0"/>
              </a:rPr>
              <a:t>Имеет ли смысл выражение: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sz="4000" dirty="0" smtClean="0"/>
              <a:t>9</a:t>
            </a:r>
            <a:r>
              <a:rPr lang="ru-RU" sz="3600" dirty="0" smtClean="0"/>
              <a:t>   </a:t>
            </a:r>
            <a:r>
              <a:rPr lang="ru-RU" dirty="0" smtClean="0"/>
              <a:t> </a:t>
            </a:r>
            <a:r>
              <a:rPr lang="ru-RU" sz="3600" dirty="0" smtClean="0"/>
              <a:t>;           </a:t>
            </a:r>
            <a:r>
              <a:rPr lang="ru-RU" sz="3600" dirty="0" smtClean="0"/>
              <a:t>(-4)   </a:t>
            </a:r>
            <a:r>
              <a:rPr lang="ru-RU" sz="3600" dirty="0" smtClean="0"/>
              <a:t>;       </a:t>
            </a:r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(-0,2)   ;        0    ; </a:t>
            </a:r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            0    </a:t>
            </a:r>
            <a:r>
              <a:rPr lang="ru-RU" sz="3600" baseline="30000" dirty="0" smtClean="0"/>
              <a:t>.</a:t>
            </a:r>
            <a:endParaRPr lang="ru-RU" sz="3600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320675"/>
            <a:ext cx="2160240" cy="6060654"/>
          </a:xfrm>
        </p:spPr>
        <p:txBody>
          <a:bodyPr>
            <a:normAutofit/>
          </a:bodyPr>
          <a:lstStyle/>
          <a:p>
            <a:r>
              <a:rPr lang="ru-RU" sz="2800" i="1" dirty="0" err="1" smtClean="0"/>
              <a:t>Математи-ческая</a:t>
            </a:r>
            <a:r>
              <a:rPr lang="ru-RU" sz="2800" i="1" dirty="0" smtClean="0"/>
              <a:t> разминка</a:t>
            </a:r>
            <a:endParaRPr lang="ru-RU" sz="2800" dirty="0"/>
          </a:p>
        </p:txBody>
      </p:sp>
      <p:pic>
        <p:nvPicPr>
          <p:cNvPr id="5" name="Picture 6" descr="https://s-media-cache-ak0.pinimg.com/originals/f3/7a/7e/f37a7ed89bae175486f3bbe34b8ad4d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86322"/>
            <a:ext cx="2240248" cy="1728192"/>
          </a:xfrm>
          <a:prstGeom prst="rect">
            <a:avLst/>
          </a:prstGeom>
          <a:noFill/>
        </p:spPr>
      </p:pic>
      <p:pic>
        <p:nvPicPr>
          <p:cNvPr id="6" name="Picture 10" descr="http://refdb.ru/images/515/1028492/74528fd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04664"/>
            <a:ext cx="1431535" cy="1800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072330" y="150017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1/2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29058" y="150017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3/4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00562" y="335756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-1/3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572264" y="328612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3/5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357818" y="521495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</a:t>
            </a:r>
            <a:r>
              <a:rPr lang="ru-RU" dirty="0" smtClean="0"/>
              <a:t>5</a:t>
            </a: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1800" y="332656"/>
            <a:ext cx="4924400" cy="612308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  <a:latin typeface="Bookman Old Style" pitchFamily="18" charset="0"/>
              </a:rPr>
              <a:t>Сравните: </a:t>
            </a:r>
          </a:p>
          <a:p>
            <a:pPr>
              <a:buNone/>
            </a:pPr>
            <a:r>
              <a:rPr lang="ru-RU" dirty="0" smtClean="0"/>
              <a:t>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</a:t>
            </a:r>
            <a:r>
              <a:rPr lang="ru-RU" sz="3600" dirty="0" smtClean="0"/>
              <a:t>4</a:t>
            </a:r>
            <a:r>
              <a:rPr lang="ru-RU" dirty="0" smtClean="0"/>
              <a:t>           </a:t>
            </a:r>
            <a:r>
              <a:rPr lang="ru-RU" dirty="0" smtClean="0"/>
              <a:t>и       </a:t>
            </a:r>
            <a:r>
              <a:rPr lang="ru-RU" sz="3600" dirty="0" smtClean="0"/>
              <a:t>5</a:t>
            </a:r>
            <a:r>
              <a:rPr lang="ru-RU" dirty="0" smtClean="0"/>
              <a:t>    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2614602" cy="6132513"/>
          </a:xfrm>
        </p:spPr>
        <p:txBody>
          <a:bodyPr>
            <a:normAutofit/>
          </a:bodyPr>
          <a:lstStyle/>
          <a:p>
            <a:r>
              <a:rPr lang="ru-RU" sz="2800" i="1" dirty="0" err="1" smtClean="0"/>
              <a:t>Математи-ческая</a:t>
            </a:r>
            <a:r>
              <a:rPr lang="ru-RU" sz="2800" i="1" dirty="0" smtClean="0"/>
              <a:t> </a:t>
            </a:r>
            <a:br>
              <a:rPr lang="ru-RU" sz="2800" i="1" dirty="0" smtClean="0"/>
            </a:br>
            <a:r>
              <a:rPr lang="ru-RU" sz="2800" i="1" dirty="0" smtClean="0"/>
              <a:t>разминка</a:t>
            </a:r>
            <a:endParaRPr lang="ru-RU" sz="2800" dirty="0"/>
          </a:p>
        </p:txBody>
      </p:sp>
      <p:pic>
        <p:nvPicPr>
          <p:cNvPr id="5" name="Picture 6" descr="https://s-media-cache-ak0.pinimg.com/originals/f3/7a/7e/f37a7ed89bae175486f3bbe34b8ad4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572008"/>
            <a:ext cx="2240248" cy="1728192"/>
          </a:xfrm>
          <a:prstGeom prst="rect">
            <a:avLst/>
          </a:prstGeom>
          <a:noFill/>
        </p:spPr>
      </p:pic>
      <p:pic>
        <p:nvPicPr>
          <p:cNvPr id="6" name="Picture 10" descr="http://refdb.ru/images/515/1028492/74528fd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1431535" cy="18002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857620" y="164305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300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286512" y="164305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200</a:t>
            </a:r>
            <a:endParaRPr lang="ru-RU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2051720" y="476672"/>
            <a:ext cx="115212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  <a:ln/>
          <a:scene3d>
            <a:camera prst="perspectiveAbove"/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accent5">
                <a:satMod val="300000"/>
              </a:scheme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  <a:scene3d>
              <a:camera prst="perspectiveAbove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ru-RU" sz="2700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a:rPr>
              <a:t>Решите </a:t>
            </a:r>
            <a:r>
              <a:rPr lang="ru-RU" sz="2700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a:rPr>
              <a:t>уравнения  </a:t>
            </a:r>
            <a:r>
              <a:rPr lang="ru-RU" sz="2700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a:rPr>
              <a:t>и составьте слово, </a:t>
            </a:r>
            <a:r>
              <a:rPr lang="ru-RU" sz="2700" b="0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a:rPr>
              <a:t>используя</a:t>
            </a:r>
            <a:r>
              <a:rPr lang="ru-RU" sz="2700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a:rPr>
              <a:t> дешифратор. </a:t>
            </a:r>
            <a:endParaRPr lang="ru-RU" dirty="0"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1" y="1857364"/>
          <a:ext cx="8644002" cy="3143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550"/>
                <a:gridCol w="631550"/>
                <a:gridCol w="631550"/>
                <a:gridCol w="631550"/>
                <a:gridCol w="631550"/>
                <a:gridCol w="631550"/>
                <a:gridCol w="631550"/>
                <a:gridCol w="631550"/>
                <a:gridCol w="631550"/>
                <a:gridCol w="631550"/>
                <a:gridCol w="631550"/>
                <a:gridCol w="631550"/>
                <a:gridCol w="631550"/>
                <a:gridCol w="433852"/>
              </a:tblGrid>
              <a:tr h="1486683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л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т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н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р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ш</a:t>
                      </a:r>
                    </a:p>
                    <a:p>
                      <a:endParaRPr lang="ru-RU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о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ь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и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е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ф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к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д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ю</a:t>
                      </a:r>
                      <a:endParaRPr lang="ru-RU" sz="3200" dirty="0"/>
                    </a:p>
                  </a:txBody>
                  <a:tcPr/>
                </a:tc>
              </a:tr>
              <a:tr h="1656589">
                <a:tc>
                  <a:txBody>
                    <a:bodyPr/>
                    <a:lstStyle/>
                    <a:p>
                      <a:r>
                        <a:rPr lang="ru-RU" b="1" dirty="0" smtClean="0"/>
                        <a:t>9/4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11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-2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4/9</a:t>
                      </a:r>
                    </a:p>
                    <a:p>
                      <a:endParaRPr lang="ru-RU" b="1" dirty="0" smtClean="0"/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20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5/3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1/3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64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10" descr="http://refdb.ru/images/515/1028492/74528fd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4786322"/>
            <a:ext cx="1431535" cy="1800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://refdb.ru/images/515/1028492/74528fd3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57071" y="2844223"/>
            <a:ext cx="1429858" cy="1799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956832"/>
          </a:xfrm>
        </p:spPr>
        <p:txBody>
          <a:bodyPr/>
          <a:lstStyle/>
          <a:p>
            <a:pPr algn="ctr"/>
            <a:r>
              <a:rPr lang="ru-RU" dirty="0" smtClean="0"/>
              <a:t>Историческая справка</a:t>
            </a:r>
            <a:endParaRPr lang="ru-RU" dirty="0"/>
          </a:p>
        </p:txBody>
      </p:sp>
      <p:sp>
        <p:nvSpPr>
          <p:cNvPr id="5" name="Стрелка вправо 4"/>
          <p:cNvSpPr/>
          <p:nvPr/>
        </p:nvSpPr>
        <p:spPr>
          <a:xfrm rot="16200000">
            <a:off x="3563888" y="2708920"/>
            <a:ext cx="1368152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festival.1september.ru/articles/410541/Image1131.jpg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75"/>
            <a:ext cx="1439863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95736" y="893912"/>
            <a:ext cx="579613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Диофант</a:t>
            </a:r>
            <a:r>
              <a:rPr kumimoji="0" lang="ru-RU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-  греческий учёный, живший в </a:t>
            </a:r>
            <a:r>
              <a:rPr kumimoji="0" lang="en-US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III</a:t>
            </a:r>
            <a:r>
              <a:rPr kumimoji="0" lang="ru-RU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веке, в своей книге «Арифметика» ввёл символы для первых шести степеней неизвестного и обратных им величин.</a:t>
            </a:r>
            <a:endParaRPr kumimoji="0" lang="ru-RU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7" name="Рисунок 6" descr="http://files.vm.ru/photo/vecherka/2014/02/doc6dykb392x13101ki430t_800_4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20888"/>
            <a:ext cx="1745759" cy="1532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483768" y="2420888"/>
            <a:ext cx="5616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Bookman Old Style" pitchFamily="18" charset="0"/>
              </a:rPr>
              <a:t>Рене </a:t>
            </a:r>
            <a:r>
              <a:rPr lang="ru-RU" b="1" i="1" dirty="0" smtClean="0">
                <a:solidFill>
                  <a:srgbClr val="FF0000"/>
                </a:solidFill>
                <a:latin typeface="Bookman Old Style" pitchFamily="18" charset="0"/>
              </a:rPr>
              <a:t>Декарт </a:t>
            </a:r>
            <a:r>
              <a:rPr lang="ru-RU" b="1" i="1" dirty="0" smtClean="0">
                <a:latin typeface="Bookman Old Style" pitchFamily="18" charset="0"/>
              </a:rPr>
              <a:t>– жил во Франции,  в XVII в,  ввёл   современные обозначения степени (типа а</a:t>
            </a:r>
            <a:r>
              <a:rPr lang="ru-RU" b="1" i="1" baseline="30000" dirty="0" smtClean="0">
                <a:latin typeface="Bookman Old Style" pitchFamily="18" charset="0"/>
              </a:rPr>
              <a:t>4</a:t>
            </a:r>
            <a:r>
              <a:rPr lang="ru-RU" b="1" i="1" dirty="0" smtClean="0">
                <a:latin typeface="Bookman Old Style" pitchFamily="18" charset="0"/>
              </a:rPr>
              <a:t>, а</a:t>
            </a:r>
            <a:r>
              <a:rPr lang="ru-RU" b="1" i="1" baseline="30000" dirty="0" smtClean="0">
                <a:latin typeface="Bookman Old Style" pitchFamily="18" charset="0"/>
              </a:rPr>
              <a:t>5</a:t>
            </a:r>
            <a:r>
              <a:rPr lang="ru-RU" b="1" i="1" dirty="0" smtClean="0">
                <a:latin typeface="Bookman Old Style" pitchFamily="18" charset="0"/>
              </a:rPr>
              <a:t> ).</a:t>
            </a:r>
            <a:endParaRPr lang="ru-RU" b="1" dirty="0" smtClean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9" name="Рисунок 8" descr="http://www.calend.ru/img/content_events/i0/52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365104"/>
            <a:ext cx="2079104" cy="18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627784" y="4423175"/>
            <a:ext cx="547260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Исаак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Ньютон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- английский математик (1643–1727), ввёл современные определения и обозначения степени с нулевым, отрицательным и дробным показателями.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10" name="Picture 10" descr="http://refdb.ru/images/515/1028492/74528fd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5661248"/>
            <a:ext cx="819975" cy="103114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843808" y="188640"/>
            <a:ext cx="3373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Bookman Old Style" pitchFamily="18" charset="0"/>
              </a:rPr>
              <a:t>Историческая справка</a:t>
            </a:r>
            <a:endParaRPr lang="ru-RU" sz="2000" b="1" dirty="0">
              <a:solidFill>
                <a:srgbClr val="0070C0"/>
              </a:solidFill>
              <a:latin typeface="Bookman Old Style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 rot="6486788">
            <a:off x="6309829" y="5889878"/>
            <a:ext cx="64807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i="1" dirty="0" smtClean="0"/>
          </a:p>
          <a:p>
            <a:r>
              <a:rPr lang="ru-RU" b="1" i="1" dirty="0" smtClean="0">
                <a:latin typeface="Bookman Old Style" pitchFamily="18" charset="0"/>
              </a:rPr>
              <a:t>Задание </a:t>
            </a:r>
            <a:r>
              <a:rPr lang="ru-RU" b="1" i="1" dirty="0" smtClean="0">
                <a:latin typeface="Bookman Old Style" pitchFamily="18" charset="0"/>
              </a:rPr>
              <a:t>№37.29 </a:t>
            </a:r>
            <a:r>
              <a:rPr lang="ru-RU" b="1" i="1" dirty="0" smtClean="0">
                <a:latin typeface="Bookman Old Style" pitchFamily="18" charset="0"/>
              </a:rPr>
              <a:t>а</a:t>
            </a:r>
            <a:r>
              <a:rPr lang="ru-RU" b="1" i="1" dirty="0" smtClean="0">
                <a:latin typeface="Bookman Old Style" pitchFamily="18" charset="0"/>
              </a:rPr>
              <a:t>), б); №37.30 а), б); </a:t>
            </a:r>
          </a:p>
          <a:p>
            <a:pPr>
              <a:buNone/>
            </a:pPr>
            <a:r>
              <a:rPr lang="ru-RU" b="1" i="1" dirty="0" smtClean="0">
                <a:latin typeface="Bookman Old Style" pitchFamily="18" charset="0"/>
              </a:rPr>
              <a:t>                 № 37.31 а), б); 37.33 (а, б).</a:t>
            </a:r>
            <a:endParaRPr lang="ru-RU" b="1" i="1" dirty="0" smtClean="0">
              <a:latin typeface="Bookman Old Style" pitchFamily="18" charset="0"/>
            </a:endParaRPr>
          </a:p>
          <a:p>
            <a:pPr algn="ctr">
              <a:buNone/>
            </a:pPr>
            <a:r>
              <a:rPr lang="ru-RU" b="1" i="1" dirty="0" smtClean="0">
                <a:latin typeface="Bookman Old Style" pitchFamily="18" charset="0"/>
              </a:rPr>
              <a:t> </a:t>
            </a:r>
            <a:r>
              <a:rPr lang="ru-RU" b="1" i="1" dirty="0" smtClean="0">
                <a:latin typeface="Bookman Old Style" pitchFamily="18" charset="0"/>
              </a:rPr>
              <a:t>стр.122 </a:t>
            </a:r>
            <a:r>
              <a:rPr lang="ru-RU" b="1" i="1" dirty="0" smtClean="0">
                <a:latin typeface="Bookman Old Style" pitchFamily="18" charset="0"/>
              </a:rPr>
              <a:t>- </a:t>
            </a:r>
            <a:r>
              <a:rPr lang="ru-RU" b="1" i="1" dirty="0" smtClean="0">
                <a:latin typeface="Bookman Old Style" pitchFamily="18" charset="0"/>
              </a:rPr>
              <a:t>123</a:t>
            </a:r>
            <a:endParaRPr lang="ru-RU" b="1" dirty="0" smtClean="0"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u="sng" dirty="0" smtClean="0"/>
              <a:t>Преобразование выражений, содержащих радикалы и степени с дробным показателем</a:t>
            </a:r>
            <a:endParaRPr lang="ru-RU" sz="2400" dirty="0"/>
          </a:p>
        </p:txBody>
      </p:sp>
      <p:pic>
        <p:nvPicPr>
          <p:cNvPr id="4" name="Picture 6" descr="https://s-media-cache-ak0.pinimg.com/originals/f3/7a/7e/f37a7ed89bae175486f3bbe34b8ad4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005064"/>
            <a:ext cx="2240248" cy="1728192"/>
          </a:xfrm>
          <a:prstGeom prst="rect">
            <a:avLst/>
          </a:prstGeom>
          <a:noFill/>
        </p:spPr>
      </p:pic>
      <p:pic>
        <p:nvPicPr>
          <p:cNvPr id="6" name="Picture 10" descr="http://refdb.ru/images/515/1028492/74528fd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437112"/>
            <a:ext cx="1431535" cy="1800200"/>
          </a:xfrm>
          <a:prstGeom prst="rect">
            <a:avLst/>
          </a:prstGeom>
          <a:noFill/>
        </p:spPr>
      </p:pic>
      <p:sp>
        <p:nvSpPr>
          <p:cNvPr id="7" name="Стрелка вправо 6"/>
          <p:cNvSpPr/>
          <p:nvPr/>
        </p:nvSpPr>
        <p:spPr>
          <a:xfrm rot="16200000">
            <a:off x="3059832" y="3573016"/>
            <a:ext cx="936104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i="1" dirty="0" smtClean="0">
                <a:latin typeface="Bookman Old Style" pitchFamily="18" charset="0"/>
              </a:rPr>
              <a:t>Оцените </a:t>
            </a:r>
            <a:r>
              <a:rPr lang="ru-RU" sz="2000" b="1" i="1" dirty="0" smtClean="0">
                <a:latin typeface="Bookman Old Style" pitchFamily="18" charset="0"/>
              </a:rPr>
              <a:t>урок с помощью звёздочек, лежащих на столе.</a:t>
            </a:r>
            <a:endParaRPr lang="ru-RU" sz="2000" b="1" i="1" dirty="0">
              <a:latin typeface="Bookman Old Style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Подведение итогов урока</a:t>
            </a:r>
            <a:endParaRPr lang="ru-RU" dirty="0"/>
          </a:p>
        </p:txBody>
      </p:sp>
      <p:sp>
        <p:nvSpPr>
          <p:cNvPr id="8" name="6-конечная звезда 7"/>
          <p:cNvSpPr/>
          <p:nvPr/>
        </p:nvSpPr>
        <p:spPr>
          <a:xfrm>
            <a:off x="3357554" y="2492896"/>
            <a:ext cx="2143140" cy="2448272"/>
          </a:xfrm>
          <a:prstGeom prst="star6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Мне не понравился урок</a:t>
            </a:r>
            <a:endParaRPr lang="ru-RU" dirty="0"/>
          </a:p>
        </p:txBody>
      </p:sp>
      <p:sp>
        <p:nvSpPr>
          <p:cNvPr id="9" name="6-конечная звезда 8"/>
          <p:cNvSpPr/>
          <p:nvPr/>
        </p:nvSpPr>
        <p:spPr>
          <a:xfrm>
            <a:off x="6643702" y="2428868"/>
            <a:ext cx="2071702" cy="2448272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Мне было интересно</a:t>
            </a:r>
          </a:p>
          <a:p>
            <a:pPr algn="ctr"/>
            <a:endParaRPr lang="ru-RU" dirty="0"/>
          </a:p>
        </p:txBody>
      </p:sp>
      <p:sp>
        <p:nvSpPr>
          <p:cNvPr id="10" name="6-конечная звезда 9"/>
          <p:cNvSpPr/>
          <p:nvPr/>
        </p:nvSpPr>
        <p:spPr>
          <a:xfrm>
            <a:off x="4932040" y="4077072"/>
            <a:ext cx="1997414" cy="2448272"/>
          </a:xfrm>
          <a:prstGeom prst="star6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Я  не понимаю как и раньше</a:t>
            </a:r>
            <a:endParaRPr lang="ru-RU" sz="1600" dirty="0"/>
          </a:p>
        </p:txBody>
      </p:sp>
      <p:sp>
        <p:nvSpPr>
          <p:cNvPr id="11" name="6-конечная звезда 10"/>
          <p:cNvSpPr/>
          <p:nvPr/>
        </p:nvSpPr>
        <p:spPr>
          <a:xfrm>
            <a:off x="2267744" y="4357694"/>
            <a:ext cx="1947066" cy="2071702"/>
          </a:xfrm>
          <a:prstGeom prst="star6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 узнал новое</a:t>
            </a:r>
            <a:endParaRPr lang="ru-RU" dirty="0"/>
          </a:p>
        </p:txBody>
      </p:sp>
      <p:sp>
        <p:nvSpPr>
          <p:cNvPr id="12" name="6-конечная звезда 11"/>
          <p:cNvSpPr/>
          <p:nvPr/>
        </p:nvSpPr>
        <p:spPr>
          <a:xfrm>
            <a:off x="214282" y="2714620"/>
            <a:ext cx="2053462" cy="2448272"/>
          </a:xfrm>
          <a:prstGeom prst="star6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 уверен в своих знаниях по теме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Bookman Old Style" pitchFamily="18" charset="0"/>
              </a:rPr>
              <a:t>Тематический </a:t>
            </a:r>
            <a:r>
              <a:rPr lang="ru-RU" b="1" i="1" dirty="0" smtClean="0">
                <a:latin typeface="Bookman Old Style" pitchFamily="18" charset="0"/>
              </a:rPr>
              <a:t>тест по данной теме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Задание на дом</a:t>
            </a:r>
            <a:endParaRPr lang="ru-RU" dirty="0"/>
          </a:p>
        </p:txBody>
      </p:sp>
      <p:pic>
        <p:nvPicPr>
          <p:cNvPr id="4" name="Picture 6" descr="https://s-media-cache-ak0.pinimg.com/originals/f3/7a/7e/f37a7ed89bae175486f3bbe34b8ad4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437112"/>
            <a:ext cx="2240248" cy="1728192"/>
          </a:xfrm>
          <a:prstGeom prst="rect">
            <a:avLst/>
          </a:prstGeom>
          <a:noFill/>
        </p:spPr>
      </p:pic>
      <p:pic>
        <p:nvPicPr>
          <p:cNvPr id="5" name="Picture 10" descr="http://refdb.ru/images/515/1028492/74528fd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4293096"/>
            <a:ext cx="1431535" cy="1800200"/>
          </a:xfrm>
          <a:prstGeom prst="rect">
            <a:avLst/>
          </a:prstGeom>
          <a:noFill/>
        </p:spPr>
      </p:pic>
      <p:sp>
        <p:nvSpPr>
          <p:cNvPr id="6" name="Стрелка вправо 5"/>
          <p:cNvSpPr/>
          <p:nvPr/>
        </p:nvSpPr>
        <p:spPr>
          <a:xfrm rot="16200000">
            <a:off x="3995936" y="3140968"/>
            <a:ext cx="79208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132856"/>
            <a:ext cx="655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Bookman Old Style" pitchFamily="18" charset="0"/>
                <a:hlinkClick r:id="rId2"/>
              </a:rPr>
              <a:t>http://refdb.ru/images/515/1028492/74528fd3.png</a:t>
            </a:r>
            <a:r>
              <a:rPr lang="ru-RU" sz="1200" b="1" dirty="0" smtClean="0">
                <a:latin typeface="Bookman Old Style" pitchFamily="18" charset="0"/>
              </a:rPr>
              <a:t>  </a:t>
            </a:r>
            <a:r>
              <a:rPr lang="ru-RU" sz="1200" dirty="0" smtClean="0">
                <a:latin typeface="Bookman Old Style" pitchFamily="18" charset="0"/>
              </a:rPr>
              <a:t>- </a:t>
            </a:r>
            <a:r>
              <a:rPr lang="ru-RU" sz="1400" b="1" i="1" dirty="0" smtClean="0">
                <a:latin typeface="Bookman Old Style" pitchFamily="18" charset="0"/>
              </a:rPr>
              <a:t>изображение совы</a:t>
            </a:r>
            <a:endParaRPr lang="ru-RU" sz="1400" b="1" i="1" dirty="0">
              <a:latin typeface="Bookman Old Style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14348" y="2643182"/>
            <a:ext cx="7200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  <a:hlinkClick r:id="rId3"/>
              </a:rPr>
              <a:t>http://festival.1september.ru/</a:t>
            </a:r>
            <a:r>
              <a:rPr kumimoji="0" lang="ru-RU" sz="1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1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  <a:hlinkClick r:id="rId4"/>
              </a:rPr>
              <a:t>http://www.biograpedia.ru/</a:t>
            </a:r>
            <a:r>
              <a:rPr kumimoji="0" lang="ru-RU" sz="1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14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портрет Диофанта</a:t>
            </a:r>
            <a:endParaRPr kumimoji="0" lang="ru-RU" sz="18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3143248"/>
            <a:ext cx="727280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Bookman Old Style" pitchFamily="18" charset="0"/>
                <a:hlinkClick r:id="rId5"/>
              </a:rPr>
              <a:t>http://files.vm.ru/photo/vecherka/2014/02/doc6dykb392x13101ki430t_800_480.jpg</a:t>
            </a:r>
            <a:r>
              <a:rPr lang="ru-RU" sz="1200" b="1" i="1" dirty="0" smtClean="0">
                <a:latin typeface="Bookman Old Style" pitchFamily="18" charset="0"/>
              </a:rPr>
              <a:t> - </a:t>
            </a:r>
            <a:r>
              <a:rPr lang="ru-RU" sz="1400" b="1" i="1" dirty="0" smtClean="0">
                <a:latin typeface="Bookman Old Style" pitchFamily="18" charset="0"/>
              </a:rPr>
              <a:t>портрет Рене Декарта</a:t>
            </a:r>
            <a:endParaRPr lang="ru-RU" sz="1400" b="1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3929066"/>
            <a:ext cx="73448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Bookman Old Style" pitchFamily="18" charset="0"/>
                <a:hlinkClick r:id="rId6"/>
              </a:rPr>
              <a:t>http://www.calend.ru/img/content_events/i0/525.jpg</a:t>
            </a:r>
            <a:r>
              <a:rPr lang="ru-RU" sz="1200" b="1" i="1" dirty="0" smtClean="0">
                <a:latin typeface="Bookman Old Style" pitchFamily="18" charset="0"/>
              </a:rPr>
              <a:t> </a:t>
            </a:r>
            <a:r>
              <a:rPr lang="ru-RU" sz="1400" b="1" i="1" dirty="0" smtClean="0">
                <a:latin typeface="Bookman Old Style" pitchFamily="18" charset="0"/>
              </a:rPr>
              <a:t>- портрет Исаака Ньютона</a:t>
            </a:r>
            <a:endParaRPr lang="ru-RU" sz="1400" b="1" dirty="0">
              <a:latin typeface="Bookman Old Styl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3728" y="908720"/>
            <a:ext cx="3755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Bookman Old Style" pitchFamily="18" charset="0"/>
              </a:rPr>
              <a:t>ИНТЕРНЕТ – РЕСУРСЫ:</a:t>
            </a:r>
            <a:endParaRPr lang="ru-RU" sz="2000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1153</TotalTime>
  <Words>382</Words>
  <Application>Microsoft Office PowerPoint</Application>
  <PresentationFormat>Экран (4:3)</PresentationFormat>
  <Paragraphs>107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Обобщение понятия о показателе степени  Алгебра и начала анализа 11 класс  учебник для 10-11 класса под ред.  А.Г. Мордковича</vt:lpstr>
      <vt:lpstr>Слайд 2</vt:lpstr>
      <vt:lpstr>Математи-ческая разминка</vt:lpstr>
      <vt:lpstr>Математи-ческая разминка</vt:lpstr>
      <vt:lpstr>Математи-ческая разминка</vt:lpstr>
      <vt:lpstr>Математи-ческая  разминка</vt:lpstr>
      <vt:lpstr>Решите уравнения  и составьте слово, используя дешифратор. </vt:lpstr>
      <vt:lpstr>Историческая справка</vt:lpstr>
      <vt:lpstr>Слайд 9</vt:lpstr>
      <vt:lpstr>Преобразование выражений, содержащих радикалы и степени с дробным показателем</vt:lpstr>
      <vt:lpstr>Подведение итогов урока</vt:lpstr>
      <vt:lpstr>Задание на дом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Женек</dc:creator>
  <cp:lastModifiedBy>admin</cp:lastModifiedBy>
  <cp:revision>148</cp:revision>
  <dcterms:created xsi:type="dcterms:W3CDTF">2015-07-30T20:15:15Z</dcterms:created>
  <dcterms:modified xsi:type="dcterms:W3CDTF">2016-10-03T20:10:03Z</dcterms:modified>
</cp:coreProperties>
</file>